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png>
</file>

<file path=ppt/media/image2.jpg>
</file>

<file path=ppt/media/image3.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04cde1ea8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04cde1ea8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04cde1ea8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04cde1ea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05d5b262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05d5b262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04cde1ea8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04cde1ea8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04cde1ea85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04cde1ea85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04cde1ea85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04cde1ea85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04fe424c1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04fe424c1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04fe424c1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04fe424c1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04cde1ea85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04cde1ea85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create.arduino.cc/projecthub/SAnwandter1/programming-4-digit-7-segment-led-display-2d33f8" TargetMode="External"/><Relationship Id="rId4" Type="http://schemas.openxmlformats.org/officeDocument/2006/relationships/hyperlink" Target="https://create.arduino.cc/projecthub/ronfrtek/4-digit-countdown-timer-minutes-and-seconds-arduino-86ef83" TargetMode="External"/><Relationship Id="rId5" Type="http://schemas.openxmlformats.org/officeDocument/2006/relationships/hyperlink" Target="https://www.google.com/imgres?imgurl=https%3A%2F%2Fcdn.preferredsafe.com%2Fwp-content%2Fuploads%2F2017%2F11%2Fresidential-access-control.jpg&amp;imgrefurl=https%3A%2F%2Fpreferredsafe.com%2Faccess-control-systems%2F&amp;tbnid=KN__v21_vKMHvM&amp;vet=12ahUKEwjxjI77iL70AhW-qnIEHVUrBvwQMygDegUIARC9AQ..i&amp;docid=HZT8iU-W_fVSfM&amp;w=900&amp;h=600&amp;itg=1&amp;q=access%20control%20system%20password&amp;ved=2ahUKEwjxjI77iL70AhW-qnIEHVUrBvwQMygDegUIARC9AQ" TargetMode="External"/><Relationship Id="rId6" Type="http://schemas.openxmlformats.org/officeDocument/2006/relationships/hyperlink" Target="https://www.arduino.cc/reference/en/" TargetMode="External"/><Relationship Id="rId7" Type="http://schemas.openxmlformats.org/officeDocument/2006/relationships/hyperlink" Target="https://create.arduino.cc/editor/mertarduinotech/9bc65c30-cca0-4849-902a-1bc5a300791c/preview"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jp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drive.google.com/file/d/19sGzNY55cUmdn1AgAxw6emKswhYaOdWN/view" TargetMode="External"/><Relationship Id="rId4" Type="http://schemas.openxmlformats.org/officeDocument/2006/relationships/image" Target="../media/image1.png"/><Relationship Id="rId5" Type="http://schemas.openxmlformats.org/officeDocument/2006/relationships/hyperlink" Target="http://drive.google.com/file/d/11uVaKLCc1qQi2AliA4M9gNoha3ZM_tHb/view" TargetMode="External"/><Relationship Id="rId6" Type="http://schemas.openxmlformats.org/officeDocument/2006/relationships/image" Target="../media/image2.jpg"/><Relationship Id="rId7" Type="http://schemas.openxmlformats.org/officeDocument/2006/relationships/hyperlink" Target="http://drive.google.com/file/d/11uVaKLCc1qQi2AliA4M9gNoha3ZM_tHb/view"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jpg"/><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jpg"/><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jp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docs.google.com/document/d/1rx6ePXgDBQRyyAHYfl3PkY0G_uPPwHkjqHbM9CttnHI/edit" TargetMode="External"/><Relationship Id="rId4" Type="http://schemas.openxmlformats.org/officeDocument/2006/relationships/hyperlink" Target="https://docs.google.com/document/d/1rx6ePXgDBQRyyAHYfl3PkY0G_uPPwHkjqHbM9CttnHI/edit?usp=sharing"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Arduino Final Project</a:t>
            </a:r>
            <a:endParaRPr/>
          </a:p>
          <a:p>
            <a:pPr indent="0" lvl="0" marL="0" rtl="0" algn="ctr">
              <a:spcBef>
                <a:spcPts val="0"/>
              </a:spcBef>
              <a:spcAft>
                <a:spcPts val="0"/>
              </a:spcAft>
              <a:buNone/>
            </a:pPr>
            <a:r>
              <a:rPr lang="en" sz="3000">
                <a:solidFill>
                  <a:schemeClr val="accent3"/>
                </a:solidFill>
              </a:rPr>
              <a:t>Access control system</a:t>
            </a:r>
            <a:endParaRPr sz="3000">
              <a:solidFill>
                <a:schemeClr val="accent3"/>
              </a:solidFill>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Zora &amp; Jada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11700" y="435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24" name="Google Shape;124;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u="sng">
                <a:solidFill>
                  <a:schemeClr val="hlink"/>
                </a:solidFill>
                <a:hlinkClick r:id="rId3"/>
              </a:rPr>
              <a:t>https://create.arduino.cc/projecthub/SAnwandter1/programming-4-digit-7-segment-led-display-2d33f8</a:t>
            </a:r>
            <a:r>
              <a:rPr lang="en" sz="1300"/>
              <a:t>(setting up the 4d7s display)</a:t>
            </a:r>
            <a:endParaRPr sz="1300"/>
          </a:p>
          <a:p>
            <a:pPr indent="0" lvl="0" marL="0" rtl="0" algn="l">
              <a:spcBef>
                <a:spcPts val="1200"/>
              </a:spcBef>
              <a:spcAft>
                <a:spcPts val="0"/>
              </a:spcAft>
              <a:buNone/>
            </a:pPr>
            <a:r>
              <a:rPr lang="en" sz="1300" u="sng">
                <a:solidFill>
                  <a:schemeClr val="hlink"/>
                </a:solidFill>
                <a:hlinkClick r:id="rId4"/>
              </a:rPr>
              <a:t>https://create.arduino.cc/projecthub/ronfrtek/4-digit-countdown-timer-minutes-and-seconds-arduino-86ef83</a:t>
            </a:r>
            <a:r>
              <a:rPr lang="en" sz="1300"/>
              <a:t>(Timer code)</a:t>
            </a:r>
            <a:endParaRPr sz="1300"/>
          </a:p>
          <a:p>
            <a:pPr indent="0" lvl="0" marL="0" rtl="0" algn="l">
              <a:spcBef>
                <a:spcPts val="1200"/>
              </a:spcBef>
              <a:spcAft>
                <a:spcPts val="0"/>
              </a:spcAft>
              <a:buNone/>
            </a:pPr>
            <a:r>
              <a:rPr lang="en" sz="1300" u="sng">
                <a:solidFill>
                  <a:schemeClr val="hlink"/>
                </a:solidFill>
                <a:hlinkClick r:id="rId5"/>
              </a:rPr>
              <a:t>https://www.google.com/imgres?imgurl=https%3A%2F%2Fcdn.preferredsafe.com%2Fwp-content%2Fuploads%2F2017%2F11%2Fresidential-access-control.jpg&amp;imgrefurl=https%3A%2F%2Fpreferredsafe.com%2Faccess-control-systems%2F&amp;tbnid=KN__v21_vKMHvM&amp;vet=12ahUKEwjxjI77iL70AhW-qnIEHVUrBvwQMygDegUIARC9AQ..i&amp;docid=HZT8iU-W_fVSfM&amp;w=900&amp;h=600&amp;itg=1&amp;q=access%20control%20system%20password&amp;ved=2ahUKEwjxjI77iL70AhW-qnIEHVUrBvwQMygDegUIARC9AQ</a:t>
            </a:r>
            <a:r>
              <a:rPr lang="en" sz="1300"/>
              <a:t> (picture 1)</a:t>
            </a:r>
            <a:endParaRPr sz="1300"/>
          </a:p>
          <a:p>
            <a:pPr indent="0" lvl="0" marL="0" rtl="0" algn="l">
              <a:spcBef>
                <a:spcPts val="1200"/>
              </a:spcBef>
              <a:spcAft>
                <a:spcPts val="0"/>
              </a:spcAft>
              <a:buNone/>
            </a:pPr>
            <a:r>
              <a:rPr lang="en" sz="1300" u="sng">
                <a:solidFill>
                  <a:schemeClr val="hlink"/>
                </a:solidFill>
                <a:hlinkClick r:id="rId6"/>
              </a:rPr>
              <a:t>https://www.arduino.cc/reference/en/</a:t>
            </a:r>
            <a:r>
              <a:rPr lang="en" sz="1300"/>
              <a:t>(programming)</a:t>
            </a:r>
            <a:endParaRPr sz="1300"/>
          </a:p>
          <a:p>
            <a:pPr indent="0" lvl="0" marL="0" rtl="0" algn="l">
              <a:spcBef>
                <a:spcPts val="1200"/>
              </a:spcBef>
              <a:spcAft>
                <a:spcPts val="0"/>
              </a:spcAft>
              <a:buNone/>
            </a:pPr>
            <a:r>
              <a:rPr lang="en" sz="1300" u="sng">
                <a:solidFill>
                  <a:schemeClr val="hlink"/>
                </a:solidFill>
                <a:hlinkClick r:id="rId7"/>
              </a:rPr>
              <a:t>https://create.arduino.cc/editor/mertarduinotech/9bc65c30-cca0-4849-902a-1bc5a300791c/preview</a:t>
            </a:r>
            <a:r>
              <a:rPr lang="en" sz="1300"/>
              <a:t> (keypad code)</a:t>
            </a:r>
            <a:endParaRPr sz="1300"/>
          </a:p>
          <a:p>
            <a:pPr indent="0" lvl="0" marL="0" rtl="0" algn="l">
              <a:spcBef>
                <a:spcPts val="1200"/>
              </a:spcBef>
              <a:spcAft>
                <a:spcPts val="1200"/>
              </a:spcAft>
              <a:buNone/>
            </a:pPr>
            <a:r>
              <a:t/>
            </a:r>
            <a:endParaRPr sz="13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it?</a:t>
            </a:r>
            <a:endParaRPr/>
          </a:p>
        </p:txBody>
      </p:sp>
      <p:sp>
        <p:nvSpPr>
          <p:cNvPr id="61" name="Google Shape;61;p14"/>
          <p:cNvSpPr txBox="1"/>
          <p:nvPr>
            <p:ph idx="1" type="body"/>
          </p:nvPr>
        </p:nvSpPr>
        <p:spPr>
          <a:xfrm>
            <a:off x="311700" y="922075"/>
            <a:ext cx="4260300" cy="3507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It’s an access control system</a:t>
            </a:r>
            <a:r>
              <a:rPr lang="en"/>
              <a:t>, </a:t>
            </a:r>
            <a:r>
              <a:rPr lang="en"/>
              <a:t>which you can open the door by </a:t>
            </a:r>
            <a:r>
              <a:rPr lang="en"/>
              <a:t>entering</a:t>
            </a:r>
            <a:r>
              <a:rPr lang="en"/>
              <a:t> the correct password. And the door will automatically closed within 8.8 second. The process of </a:t>
            </a:r>
            <a:r>
              <a:rPr lang="en"/>
              <a:t>counting down</a:t>
            </a:r>
            <a:r>
              <a:rPr lang="en"/>
              <a:t> is displayed in the countdown timer.</a:t>
            </a:r>
            <a:endParaRPr/>
          </a:p>
        </p:txBody>
      </p:sp>
      <p:pic>
        <p:nvPicPr>
          <p:cNvPr id="62" name="Google Shape;62;p14"/>
          <p:cNvPicPr preferRelativeResize="0"/>
          <p:nvPr/>
        </p:nvPicPr>
        <p:blipFill>
          <a:blip r:embed="rId3">
            <a:alphaModFix/>
          </a:blip>
          <a:stretch>
            <a:fillRect/>
          </a:stretch>
        </p:blipFill>
        <p:spPr>
          <a:xfrm>
            <a:off x="5385579" y="618138"/>
            <a:ext cx="2704600" cy="3907226"/>
          </a:xfrm>
          <a:prstGeom prst="rect">
            <a:avLst/>
          </a:prstGeom>
          <a:noFill/>
          <a:ln>
            <a:noFill/>
          </a:ln>
        </p:spPr>
      </p:pic>
      <p:pic>
        <p:nvPicPr>
          <p:cNvPr id="63" name="Google Shape;63;p14"/>
          <p:cNvPicPr preferRelativeResize="0"/>
          <p:nvPr/>
        </p:nvPicPr>
        <p:blipFill rotWithShape="1">
          <a:blip r:embed="rId4">
            <a:alphaModFix/>
          </a:blip>
          <a:srcRect b="28961" l="0" r="0" t="24921"/>
          <a:stretch/>
        </p:blipFill>
        <p:spPr>
          <a:xfrm>
            <a:off x="1433025" y="2936400"/>
            <a:ext cx="2832876" cy="211145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does it work</a:t>
            </a:r>
            <a:endParaRPr/>
          </a:p>
        </p:txBody>
      </p:sp>
      <p:pic>
        <p:nvPicPr>
          <p:cNvPr id="69" name="Google Shape;69;p15" title="arduino presentation2.0.mp4">
            <a:hlinkClick r:id="rId3"/>
          </p:cNvPr>
          <p:cNvPicPr preferRelativeResize="0"/>
          <p:nvPr/>
        </p:nvPicPr>
        <p:blipFill>
          <a:blip r:embed="rId4">
            <a:alphaModFix/>
          </a:blip>
          <a:stretch>
            <a:fillRect/>
          </a:stretch>
        </p:blipFill>
        <p:spPr>
          <a:xfrm>
            <a:off x="2163687" y="1311883"/>
            <a:ext cx="4816625" cy="3612450"/>
          </a:xfrm>
          <a:prstGeom prst="rect">
            <a:avLst/>
          </a:prstGeom>
          <a:noFill/>
          <a:ln>
            <a:noFill/>
          </a:ln>
        </p:spPr>
      </p:pic>
      <p:pic>
        <p:nvPicPr>
          <p:cNvPr id="70" name="Google Shape;70;p15" title="arduino presentation2.0.mp4">
            <a:hlinkClick r:id="rId5"/>
          </p:cNvPr>
          <p:cNvPicPr preferRelativeResize="0"/>
          <p:nvPr/>
        </p:nvPicPr>
        <p:blipFill>
          <a:blip r:embed="rId6">
            <a:alphaModFix/>
          </a:blip>
          <a:stretch>
            <a:fillRect/>
          </a:stretch>
        </p:blipFill>
        <p:spPr>
          <a:xfrm>
            <a:off x="0" y="0"/>
            <a:ext cx="9144000" cy="5143500"/>
          </a:xfrm>
          <a:prstGeom prst="rect">
            <a:avLst/>
          </a:prstGeom>
          <a:noFill/>
          <a:ln>
            <a:noFill/>
          </a:ln>
        </p:spPr>
      </p:pic>
      <p:pic>
        <p:nvPicPr>
          <p:cNvPr id="71" name="Google Shape;71;p15" title="arduino presentation2.0.mp4">
            <a:hlinkClick r:id="rId7"/>
          </p:cNvPr>
          <p:cNvPicPr preferRelativeResize="0"/>
          <p:nvPr/>
        </p:nvPicPr>
        <p:blipFill>
          <a:blip r:embed="rId6">
            <a:alphaModFix/>
          </a:blip>
          <a:stretch>
            <a:fillRect/>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
                                        </p:tgtEl>
                                        <p:attrNameLst>
                                          <p:attrName>style.visibility</p:attrName>
                                        </p:attrNameLst>
                                      </p:cBhvr>
                                      <p:to>
                                        <p:strVal val="visible"/>
                                      </p:to>
                                    </p:set>
                                    <p:animEffect filter="fade" transition="in">
                                      <p:cBhvr>
                                        <p:cTn dur="1000"/>
                                        <p:tgtEl>
                                          <p:spTgt spid="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
                                        </p:tgtEl>
                                        <p:attrNameLst>
                                          <p:attrName>style.visibility</p:attrName>
                                        </p:attrNameLst>
                                      </p:cBhvr>
                                      <p:to>
                                        <p:strVal val="visible"/>
                                      </p:to>
                                    </p:set>
                                    <p:animEffect filter="fade" transition="in">
                                      <p:cBhvr>
                                        <p:cTn dur="1000"/>
                                        <p:tgtEl>
                                          <p:spTgt spid="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0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
            </a:r>
            <a:r>
              <a:rPr lang="en"/>
              <a:t>here did the idea came from?</a:t>
            </a:r>
            <a:endParaRPr/>
          </a:p>
          <a:p>
            <a:pPr indent="0" lvl="0" marL="0" rtl="0" algn="l">
              <a:spcBef>
                <a:spcPts val="0"/>
              </a:spcBef>
              <a:spcAft>
                <a:spcPts val="0"/>
              </a:spcAft>
              <a:buNone/>
            </a:pPr>
            <a:r>
              <a:t/>
            </a:r>
            <a:endParaRPr/>
          </a:p>
        </p:txBody>
      </p:sp>
      <p:sp>
        <p:nvSpPr>
          <p:cNvPr id="77" name="Google Shape;77;p16"/>
          <p:cNvSpPr txBox="1"/>
          <p:nvPr>
            <p:ph idx="1" type="body"/>
          </p:nvPr>
        </p:nvSpPr>
        <p:spPr>
          <a:xfrm>
            <a:off x="694275" y="1107163"/>
            <a:ext cx="2730000" cy="237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idea of the access control system came from the daily life because it is used widely in buildings and households to ensure the security.</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78" name="Google Shape;78;p16"/>
          <p:cNvPicPr preferRelativeResize="0"/>
          <p:nvPr/>
        </p:nvPicPr>
        <p:blipFill>
          <a:blip r:embed="rId3">
            <a:alphaModFix/>
          </a:blip>
          <a:stretch>
            <a:fillRect/>
          </a:stretch>
        </p:blipFill>
        <p:spPr>
          <a:xfrm>
            <a:off x="4276188" y="1308025"/>
            <a:ext cx="2619375" cy="1743075"/>
          </a:xfrm>
          <a:prstGeom prst="rect">
            <a:avLst/>
          </a:prstGeom>
          <a:noFill/>
          <a:ln>
            <a:noFill/>
          </a:ln>
        </p:spPr>
      </p:pic>
      <p:sp>
        <p:nvSpPr>
          <p:cNvPr id="79" name="Google Shape;79;p16"/>
          <p:cNvSpPr txBox="1"/>
          <p:nvPr/>
        </p:nvSpPr>
        <p:spPr>
          <a:xfrm>
            <a:off x="694275" y="3341400"/>
            <a:ext cx="6819900" cy="1828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lt2"/>
                </a:solidFill>
              </a:rPr>
              <a:t>Also, it would be a comprehensive project since it combines perfectly with both the software and hardware, and it is possible to use the components much as LCD, LED and Servo, which we already accumulate some experience on.</a:t>
            </a:r>
            <a:endParaRPr sz="1800">
              <a:solidFill>
                <a:schemeClr val="lt2"/>
              </a:solidFill>
            </a:endParaRPr>
          </a:p>
          <a:p>
            <a:pPr indent="0" lvl="0" marL="0" rtl="0" algn="l">
              <a:spcBef>
                <a:spcPts val="120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
            </a:r>
            <a:r>
              <a:rPr lang="en"/>
              <a:t>hat did we borrow</a:t>
            </a:r>
            <a:endParaRPr/>
          </a:p>
        </p:txBody>
      </p:sp>
      <p:sp>
        <p:nvSpPr>
          <p:cNvPr id="85" name="Google Shape;85;p17"/>
          <p:cNvSpPr txBox="1"/>
          <p:nvPr>
            <p:ph idx="1" type="body"/>
          </p:nvPr>
        </p:nvSpPr>
        <p:spPr>
          <a:xfrm>
            <a:off x="4628750" y="1304875"/>
            <a:ext cx="426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a:t>
            </a:r>
            <a:r>
              <a:rPr lang="en"/>
              <a:t>Button</a:t>
            </a:r>
            <a:endParaRPr/>
          </a:p>
          <a:p>
            <a:pPr indent="0" lvl="0" marL="0" rtl="0" algn="l">
              <a:spcBef>
                <a:spcPts val="1200"/>
              </a:spcBef>
              <a:spcAft>
                <a:spcPts val="0"/>
              </a:spcAft>
              <a:buNone/>
            </a:pPr>
            <a:r>
              <a:rPr lang="en"/>
              <a:t>-1Servo</a:t>
            </a:r>
            <a:endParaRPr/>
          </a:p>
          <a:p>
            <a:pPr indent="0" lvl="0" marL="0" rtl="0" algn="l">
              <a:spcBef>
                <a:spcPts val="1200"/>
              </a:spcBef>
              <a:spcAft>
                <a:spcPts val="0"/>
              </a:spcAft>
              <a:buNone/>
            </a:pPr>
            <a:r>
              <a:rPr lang="en"/>
              <a:t>-2 </a:t>
            </a:r>
            <a:r>
              <a:rPr lang="en"/>
              <a:t>Resistor</a:t>
            </a:r>
            <a:endParaRPr/>
          </a:p>
          <a:p>
            <a:pPr indent="0" lvl="0" marL="0" rtl="0" algn="l">
              <a:spcBef>
                <a:spcPts val="1200"/>
              </a:spcBef>
              <a:spcAft>
                <a:spcPts val="0"/>
              </a:spcAft>
              <a:buNone/>
            </a:pPr>
            <a:r>
              <a:rPr lang="en"/>
              <a:t>-1 Potentiometer</a:t>
            </a:r>
            <a:endParaRPr/>
          </a:p>
          <a:p>
            <a:pPr indent="0" lvl="0" marL="0" rtl="0" algn="l">
              <a:spcBef>
                <a:spcPts val="1200"/>
              </a:spcBef>
              <a:spcAft>
                <a:spcPts val="1200"/>
              </a:spcAft>
              <a:buNone/>
            </a:pPr>
            <a:r>
              <a:rPr lang="en"/>
              <a:t>-2 LED </a:t>
            </a:r>
            <a:endParaRPr/>
          </a:p>
        </p:txBody>
      </p:sp>
      <p:sp>
        <p:nvSpPr>
          <p:cNvPr id="86" name="Google Shape;86;p17"/>
          <p:cNvSpPr txBox="1"/>
          <p:nvPr>
            <p:ph idx="1" type="body"/>
          </p:nvPr>
        </p:nvSpPr>
        <p:spPr>
          <a:xfrm>
            <a:off x="368450" y="1304875"/>
            <a:ext cx="426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LCD </a:t>
            </a:r>
            <a:endParaRPr/>
          </a:p>
          <a:p>
            <a:pPr indent="0" lvl="0" marL="0" rtl="0" algn="l">
              <a:spcBef>
                <a:spcPts val="1200"/>
              </a:spcBef>
              <a:spcAft>
                <a:spcPts val="0"/>
              </a:spcAft>
              <a:buNone/>
            </a:pPr>
            <a:r>
              <a:rPr lang="en"/>
              <a:t>-1 Bread board</a:t>
            </a:r>
            <a:endParaRPr/>
          </a:p>
          <a:p>
            <a:pPr indent="0" lvl="0" marL="0" rtl="0" algn="l">
              <a:spcBef>
                <a:spcPts val="1200"/>
              </a:spcBef>
              <a:spcAft>
                <a:spcPts val="0"/>
              </a:spcAft>
              <a:buNone/>
            </a:pPr>
            <a:r>
              <a:rPr lang="en"/>
              <a:t>-1 </a:t>
            </a:r>
            <a:r>
              <a:rPr lang="en"/>
              <a:t>Keypad</a:t>
            </a:r>
            <a:endParaRPr/>
          </a:p>
          <a:p>
            <a:pPr indent="0" lvl="0" marL="0" rtl="0" algn="l">
              <a:spcBef>
                <a:spcPts val="1200"/>
              </a:spcBef>
              <a:spcAft>
                <a:spcPts val="0"/>
              </a:spcAft>
              <a:buNone/>
            </a:pPr>
            <a:r>
              <a:rPr lang="en"/>
              <a:t>-2 Arduino control board</a:t>
            </a:r>
            <a:endParaRPr/>
          </a:p>
          <a:p>
            <a:pPr indent="0" lvl="0" marL="0" rtl="0" algn="l">
              <a:spcBef>
                <a:spcPts val="1200"/>
              </a:spcBef>
              <a:spcAft>
                <a:spcPts val="0"/>
              </a:spcAft>
              <a:buNone/>
            </a:pPr>
            <a:r>
              <a:rPr lang="en"/>
              <a:t>-1 4 digit 7 segment display</a:t>
            </a:r>
            <a:endParaRPr/>
          </a:p>
          <a:p>
            <a:pPr indent="0" lvl="0" marL="0" rtl="0" algn="l">
              <a:spcBef>
                <a:spcPts val="1200"/>
              </a:spcBef>
              <a:spcAft>
                <a:spcPts val="0"/>
              </a:spcAft>
              <a:buNone/>
            </a:pPr>
            <a:r>
              <a:rPr lang="en"/>
              <a:t>-Wires</a:t>
            </a:r>
            <a:endParaRPr/>
          </a:p>
          <a:p>
            <a:pPr indent="0" lvl="0" marL="0" rtl="0" algn="l">
              <a:spcBef>
                <a:spcPts val="1200"/>
              </a:spcBef>
              <a:spcAft>
                <a:spcPts val="1200"/>
              </a:spcAft>
              <a:buNone/>
            </a:pPr>
            <a:r>
              <a:rPr lang="en"/>
              <a:t>-2 USB cable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role did the components play in the system </a:t>
            </a:r>
            <a:endParaRPr/>
          </a:p>
        </p:txBody>
      </p:sp>
      <p:sp>
        <p:nvSpPr>
          <p:cNvPr id="92" name="Google Shape;92;p18"/>
          <p:cNvSpPr txBox="1"/>
          <p:nvPr>
            <p:ph idx="1" type="body"/>
          </p:nvPr>
        </p:nvSpPr>
        <p:spPr>
          <a:xfrm>
            <a:off x="3951600" y="1152475"/>
            <a:ext cx="48807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ED</a:t>
            </a:r>
            <a:r>
              <a:rPr lang="en"/>
              <a:t> - signal display (whether the password is right or wrong)</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93" name="Google Shape;93;p18"/>
          <p:cNvPicPr preferRelativeResize="0"/>
          <p:nvPr/>
        </p:nvPicPr>
        <p:blipFill>
          <a:blip r:embed="rId3">
            <a:alphaModFix/>
          </a:blip>
          <a:stretch>
            <a:fillRect/>
          </a:stretch>
        </p:blipFill>
        <p:spPr>
          <a:xfrm rot="-5400000">
            <a:off x="6004870" y="2199042"/>
            <a:ext cx="2236301" cy="2981735"/>
          </a:xfrm>
          <a:prstGeom prst="rect">
            <a:avLst/>
          </a:prstGeom>
          <a:noFill/>
          <a:ln>
            <a:noFill/>
          </a:ln>
        </p:spPr>
      </p:pic>
      <p:sp>
        <p:nvSpPr>
          <p:cNvPr id="94" name="Google Shape;94;p18"/>
          <p:cNvSpPr txBox="1"/>
          <p:nvPr/>
        </p:nvSpPr>
        <p:spPr>
          <a:xfrm>
            <a:off x="94375" y="3730875"/>
            <a:ext cx="5361000" cy="124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chemeClr val="lt2"/>
                </a:solidFill>
              </a:rPr>
              <a:t>LCD- message display (</a:t>
            </a:r>
            <a:r>
              <a:rPr lang="en" sz="1800">
                <a:solidFill>
                  <a:schemeClr val="lt2"/>
                </a:solidFill>
              </a:rPr>
              <a:t>The text,t</a:t>
            </a:r>
            <a:r>
              <a:rPr lang="en" sz="1800">
                <a:solidFill>
                  <a:schemeClr val="lt2"/>
                </a:solidFill>
              </a:rPr>
              <a:t>he state of the door and whether the password is right or wrong)</a:t>
            </a:r>
            <a:endParaRPr/>
          </a:p>
        </p:txBody>
      </p:sp>
      <p:pic>
        <p:nvPicPr>
          <p:cNvPr id="95" name="Google Shape;95;p18"/>
          <p:cNvPicPr preferRelativeResize="0"/>
          <p:nvPr/>
        </p:nvPicPr>
        <p:blipFill rotWithShape="1">
          <a:blip r:embed="rId4">
            <a:alphaModFix/>
          </a:blip>
          <a:srcRect b="17476" l="0" r="0" t="19223"/>
          <a:stretch/>
        </p:blipFill>
        <p:spPr>
          <a:xfrm>
            <a:off x="775175" y="1332875"/>
            <a:ext cx="2467871" cy="208286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nvSpPr>
        <p:spPr>
          <a:xfrm>
            <a:off x="222525" y="946925"/>
            <a:ext cx="5104800" cy="2572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lt2"/>
                </a:solidFill>
              </a:rPr>
              <a:t>Servo- lock (control the state of the door (locked or unlocked) by changing its position) </a:t>
            </a:r>
            <a:endParaRPr sz="1800">
              <a:solidFill>
                <a:schemeClr val="lt2"/>
              </a:solidFill>
            </a:endParaRPr>
          </a:p>
          <a:p>
            <a:pPr indent="0" lvl="0" marL="0" rtl="0" algn="l">
              <a:lnSpc>
                <a:spcPct val="115000"/>
              </a:lnSpc>
              <a:spcBef>
                <a:spcPts val="1200"/>
              </a:spcBef>
              <a:spcAft>
                <a:spcPts val="1200"/>
              </a:spcAft>
              <a:buNone/>
            </a:pPr>
            <a:r>
              <a:t/>
            </a:r>
            <a:endParaRPr sz="1800">
              <a:solidFill>
                <a:schemeClr val="lt2"/>
              </a:solidFill>
            </a:endParaRPr>
          </a:p>
        </p:txBody>
      </p:sp>
      <p:sp>
        <p:nvSpPr>
          <p:cNvPr id="101" name="Google Shape;101;p19"/>
          <p:cNvSpPr txBox="1"/>
          <p:nvPr/>
        </p:nvSpPr>
        <p:spPr>
          <a:xfrm>
            <a:off x="4241575" y="3405400"/>
            <a:ext cx="4706100" cy="138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chemeClr val="lt2"/>
                </a:solidFill>
              </a:rPr>
              <a:t>4 digit 7 segment display - countdown display, when the time reaches 0, the door will be locked.</a:t>
            </a:r>
            <a:endParaRPr sz="1800">
              <a:solidFill>
                <a:schemeClr val="lt2"/>
              </a:solidFill>
            </a:endParaRPr>
          </a:p>
        </p:txBody>
      </p:sp>
      <p:pic>
        <p:nvPicPr>
          <p:cNvPr id="102" name="Google Shape;102;p19"/>
          <p:cNvPicPr preferRelativeResize="0"/>
          <p:nvPr/>
        </p:nvPicPr>
        <p:blipFill rotWithShape="1">
          <a:blip r:embed="rId3">
            <a:alphaModFix/>
          </a:blip>
          <a:srcRect b="0" l="809" r="38292" t="35683"/>
          <a:stretch/>
        </p:blipFill>
        <p:spPr>
          <a:xfrm rot="10800000">
            <a:off x="545755" y="2461323"/>
            <a:ext cx="2859646" cy="2265127"/>
          </a:xfrm>
          <a:prstGeom prst="rect">
            <a:avLst/>
          </a:prstGeom>
          <a:noFill/>
          <a:ln>
            <a:noFill/>
          </a:ln>
        </p:spPr>
      </p:pic>
      <p:pic>
        <p:nvPicPr>
          <p:cNvPr id="103" name="Google Shape;103;p19"/>
          <p:cNvPicPr preferRelativeResize="0"/>
          <p:nvPr/>
        </p:nvPicPr>
        <p:blipFill rotWithShape="1">
          <a:blip r:embed="rId4">
            <a:alphaModFix/>
          </a:blip>
          <a:srcRect b="0" l="0" r="0" t="14221"/>
          <a:stretch/>
        </p:blipFill>
        <p:spPr>
          <a:xfrm rot="-5400000">
            <a:off x="5833938" y="393785"/>
            <a:ext cx="2453401" cy="280592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20"/>
          <p:cNvPicPr preferRelativeResize="0"/>
          <p:nvPr/>
        </p:nvPicPr>
        <p:blipFill>
          <a:blip r:embed="rId3">
            <a:alphaModFix/>
          </a:blip>
          <a:stretch>
            <a:fillRect/>
          </a:stretch>
        </p:blipFill>
        <p:spPr>
          <a:xfrm>
            <a:off x="5551046" y="250450"/>
            <a:ext cx="2562303" cy="3416404"/>
          </a:xfrm>
          <a:prstGeom prst="rect">
            <a:avLst/>
          </a:prstGeom>
          <a:noFill/>
          <a:ln>
            <a:noFill/>
          </a:ln>
        </p:spPr>
      </p:pic>
      <p:sp>
        <p:nvSpPr>
          <p:cNvPr id="109" name="Google Shape;109;p20"/>
          <p:cNvSpPr txBox="1"/>
          <p:nvPr/>
        </p:nvSpPr>
        <p:spPr>
          <a:xfrm>
            <a:off x="647350" y="1820700"/>
            <a:ext cx="4457400" cy="103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chemeClr val="lt2"/>
                </a:solidFill>
              </a:rPr>
              <a:t>Keypad - enter and store the password</a:t>
            </a:r>
            <a:endParaRPr/>
          </a:p>
        </p:txBody>
      </p:sp>
      <p:pic>
        <p:nvPicPr>
          <p:cNvPr id="110" name="Google Shape;110;p20"/>
          <p:cNvPicPr preferRelativeResize="0"/>
          <p:nvPr/>
        </p:nvPicPr>
        <p:blipFill rotWithShape="1">
          <a:blip r:embed="rId4">
            <a:alphaModFix/>
          </a:blip>
          <a:srcRect b="35724" l="6138" r="34776" t="35724"/>
          <a:stretch/>
        </p:blipFill>
        <p:spPr>
          <a:xfrm>
            <a:off x="926150" y="2756749"/>
            <a:ext cx="1933749" cy="2023277"/>
          </a:xfrm>
          <a:prstGeom prst="rect">
            <a:avLst/>
          </a:prstGeom>
          <a:noFill/>
          <a:ln>
            <a:noFill/>
          </a:ln>
        </p:spPr>
      </p:pic>
      <p:sp>
        <p:nvSpPr>
          <p:cNvPr id="111" name="Google Shape;111;p20"/>
          <p:cNvSpPr txBox="1"/>
          <p:nvPr/>
        </p:nvSpPr>
        <p:spPr>
          <a:xfrm>
            <a:off x="3385950" y="3720725"/>
            <a:ext cx="3338100" cy="70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txBox="1"/>
          <p:nvPr/>
        </p:nvSpPr>
        <p:spPr>
          <a:xfrm>
            <a:off x="3385950" y="3666850"/>
            <a:ext cx="5385000" cy="103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chemeClr val="lt2"/>
                </a:solidFill>
              </a:rPr>
              <a:t>Button: Starts counting when the servo pushes it.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a:t>
            </a:r>
            <a:endParaRPr/>
          </a:p>
        </p:txBody>
      </p:sp>
      <p:sp>
        <p:nvSpPr>
          <p:cNvPr id="118" name="Google Shape;118;p21"/>
          <p:cNvSpPr txBox="1"/>
          <p:nvPr>
            <p:ph idx="1" type="body"/>
          </p:nvPr>
        </p:nvSpPr>
        <p:spPr>
          <a:xfrm>
            <a:off x="311700" y="2161650"/>
            <a:ext cx="8520600" cy="193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3"/>
              </a:rPr>
              <a:t>Code</a:t>
            </a:r>
            <a:endParaRPr/>
          </a:p>
          <a:p>
            <a:pPr indent="0" lvl="0" marL="0" rtl="0" algn="ctr">
              <a:spcBef>
                <a:spcPts val="1200"/>
              </a:spcBef>
              <a:spcAft>
                <a:spcPts val="0"/>
              </a:spcAft>
              <a:buNone/>
            </a:pPr>
            <a:r>
              <a:rPr lang="en" u="sng">
                <a:solidFill>
                  <a:schemeClr val="hlink"/>
                </a:solidFill>
                <a:hlinkClick r:id="rId4"/>
              </a:rPr>
              <a:t>https://docs.google.com/document/d/1rx6ePXgDBQRyyAHYfl3PkY0G_uPPwHkjqHbM9CttnHI/edit?usp=sharing</a:t>
            </a:r>
            <a:endParaRPr/>
          </a:p>
          <a:p>
            <a:pPr indent="0" lvl="0" marL="0" rtl="0" algn="ctr">
              <a:spcBef>
                <a:spcPts val="1200"/>
              </a:spcBef>
              <a:spcAft>
                <a:spcPts val="0"/>
              </a:spcAft>
              <a:buNone/>
            </a:pPr>
            <a:r>
              <a:t/>
            </a:r>
            <a:endParaRPr/>
          </a:p>
          <a:p>
            <a:pPr indent="0" lvl="0" marL="0" rtl="0" algn="ctr">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